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7B4217-5674-4C9A-8423-C370563D5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A90D96-3991-4156-A6C6-B88E1CDEE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1FB7C3-1F5C-4C91-A0FB-90E502F241BC}" type="datetimeFigureOut">
              <a:rPr lang="en-US" smtClean="0"/>
              <a:t>4/28/2011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B7C8AE-266B-447A-B089-C2843DC3AD6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B43BC2DA-7D66-4C8D-9B02-1F6267547722}" type="slidenum">
              <a:rPr lang="en-US"/>
              <a:pPr/>
              <a:t>1</a:t>
            </a:fld>
            <a:endParaRPr lang="en-US"/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3886200" y="2133600"/>
            <a:ext cx="4572000" cy="1189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Maiandra GD"/>
              </a:rPr>
              <a:t>Work  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419600" y="2133600"/>
            <a:ext cx="426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990600" y="2286000"/>
            <a:ext cx="2667000" cy="2667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68" name="Picture 20" descr="cub_simple_lesson01_fig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3350980" cy="3581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66"/>
                </a:solidFill>
                <a:latin typeface="Maiandra GD" pitchFamily="34" charset="0"/>
              </a:rPr>
              <a:t>Formula for Work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>
                <a:latin typeface="Maiandra GD" pitchFamily="34" charset="0"/>
              </a:rPr>
              <a:t>Work =  Force x Distance</a:t>
            </a:r>
          </a:p>
          <a:p>
            <a:pPr algn="ctr">
              <a:buFont typeface="Wingdings" pitchFamily="2" charset="2"/>
              <a:buNone/>
            </a:pPr>
            <a:r>
              <a:rPr lang="en-US" sz="2000">
                <a:latin typeface="Maiandra GD" pitchFamily="34" charset="0"/>
              </a:rPr>
              <a:t>(push or pull)</a:t>
            </a:r>
          </a:p>
          <a:p>
            <a:r>
              <a:rPr lang="en-US">
                <a:latin typeface="Maiandra GD" pitchFamily="34" charset="0"/>
              </a:rPr>
              <a:t>The unit of </a:t>
            </a:r>
            <a:r>
              <a:rPr lang="en-US" u="sng">
                <a:latin typeface="Maiandra GD" pitchFamily="34" charset="0"/>
              </a:rPr>
              <a:t>force</a:t>
            </a:r>
            <a:r>
              <a:rPr lang="en-US">
                <a:latin typeface="Maiandra GD" pitchFamily="34" charset="0"/>
              </a:rPr>
              <a:t> is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Newtons</a:t>
            </a:r>
          </a:p>
          <a:p>
            <a:r>
              <a:rPr lang="en-US">
                <a:latin typeface="Maiandra GD" pitchFamily="34" charset="0"/>
              </a:rPr>
              <a:t>The unit of </a:t>
            </a:r>
            <a:r>
              <a:rPr lang="en-US" u="sng">
                <a:latin typeface="Maiandra GD" pitchFamily="34" charset="0"/>
              </a:rPr>
              <a:t>distance</a:t>
            </a:r>
            <a:r>
              <a:rPr lang="en-US">
                <a:latin typeface="Maiandra GD" pitchFamily="34" charset="0"/>
              </a:rPr>
              <a:t> is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meters</a:t>
            </a:r>
          </a:p>
          <a:p>
            <a:r>
              <a:rPr lang="en-US">
                <a:latin typeface="Maiandra GD" pitchFamily="34" charset="0"/>
              </a:rPr>
              <a:t>The unit of </a:t>
            </a:r>
            <a:r>
              <a:rPr lang="en-US" u="sng">
                <a:latin typeface="Maiandra GD" pitchFamily="34" charset="0"/>
              </a:rPr>
              <a:t>work</a:t>
            </a:r>
            <a:r>
              <a:rPr lang="en-US">
                <a:latin typeface="Maiandra GD" pitchFamily="34" charset="0"/>
              </a:rPr>
              <a:t> is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Newton-meters</a:t>
            </a:r>
          </a:p>
          <a:p>
            <a:r>
              <a:rPr lang="en-US">
                <a:latin typeface="Maiandra GD" pitchFamily="34" charset="0"/>
              </a:rPr>
              <a:t>One Newton-meter is equal to one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joule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aiandra GD" pitchFamily="34" charset="0"/>
              </a:rPr>
              <a:t>     </a:t>
            </a:r>
            <a:r>
              <a:rPr lang="en-US" sz="3600">
                <a:latin typeface="Maiandra GD" pitchFamily="34" charset="0"/>
              </a:rPr>
              <a:t>So, the unit of </a:t>
            </a:r>
            <a:r>
              <a:rPr lang="en-US" sz="3600" b="1" u="sng">
                <a:solidFill>
                  <a:srgbClr val="FFFF66"/>
                </a:solidFill>
                <a:latin typeface="Maiandra GD" pitchFamily="34" charset="0"/>
              </a:rPr>
              <a:t>work is a joule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5A6A0C-865B-41B7-BED2-C5FA1EFCF12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143192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FF66"/>
                </a:solidFill>
                <a:latin typeface="Maiandra GD" pitchFamily="34" charset="0"/>
              </a:rPr>
              <a:t>W=FD ~  </a:t>
            </a:r>
            <a:br>
              <a:rPr lang="en-US" sz="3600" dirty="0">
                <a:solidFill>
                  <a:srgbClr val="FFFF66"/>
                </a:solidFill>
                <a:latin typeface="Maiandra GD" pitchFamily="34" charset="0"/>
              </a:rPr>
            </a:br>
            <a:r>
              <a:rPr lang="en-US" sz="3600" dirty="0">
                <a:solidFill>
                  <a:srgbClr val="FFFF66"/>
                </a:solidFill>
                <a:latin typeface="Maiandra GD" pitchFamily="34" charset="0"/>
              </a:rPr>
              <a:t>       Work = Force x Distance</a:t>
            </a:r>
            <a:r>
              <a:rPr lang="en-US" sz="3600" dirty="0">
                <a:solidFill>
                  <a:schemeClr val="tx1"/>
                </a:solidFill>
                <a:latin typeface="Maiandra GD" pitchFamily="34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Maiandra GD" pitchFamily="34" charset="0"/>
              </a:rPr>
            </a:br>
            <a:endParaRPr lang="en-US" sz="36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>
                <a:latin typeface="Maiandra GD" pitchFamily="34" charset="0"/>
              </a:rPr>
              <a:t>Calculate: </a:t>
            </a:r>
          </a:p>
          <a:p>
            <a:pPr algn="ctr">
              <a:buFont typeface="Wingdings" pitchFamily="2" charset="2"/>
              <a:buNone/>
            </a:pPr>
            <a:r>
              <a:rPr lang="en-US" sz="2800" b="1">
                <a:latin typeface="Maiandra GD" pitchFamily="34" charset="0"/>
              </a:rPr>
              <a:t>If a man pushes a concrete block 10 meters with a force of 20 N, how much work has he done?</a:t>
            </a:r>
          </a:p>
          <a:p>
            <a:pPr>
              <a:buFont typeface="Wingdings" pitchFamily="2" charset="2"/>
              <a:buNone/>
            </a:pPr>
            <a:endParaRPr lang="en-US" sz="2800" b="1">
              <a:latin typeface="Maiandra GD" pitchFamily="34" charset="0"/>
            </a:endParaRPr>
          </a:p>
        </p:txBody>
      </p:sp>
      <p:pic>
        <p:nvPicPr>
          <p:cNvPr id="77828" name="Picture 4" descr="MMj0354662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08550" y="2201863"/>
            <a:ext cx="3632200" cy="3606800"/>
          </a:xfrm>
          <a:noFill/>
          <a:ln/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44E1-60FA-4E0C-9B4A-A7228587F57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66"/>
                </a:solidFill>
                <a:latin typeface="Batang" pitchFamily="18" charset="-127"/>
              </a:rPr>
              <a:t>W=FD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Maiandra GD" pitchFamily="34" charset="0"/>
              </a:rPr>
              <a:t>Work = Force x Distance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>
              <a:latin typeface="Maiandra GD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Maiandra GD" pitchFamily="34" charset="0"/>
              </a:rPr>
              <a:t>	</a:t>
            </a:r>
            <a:r>
              <a:rPr lang="en-US" sz="2400" b="1">
                <a:latin typeface="Maiandra GD" pitchFamily="34" charset="0"/>
              </a:rPr>
              <a:t>If a man pushes a concrete block 10 meters with a force of 20 N, how much work has he done?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1400" b="1">
              <a:solidFill>
                <a:srgbClr val="FF0000"/>
              </a:solidFill>
              <a:latin typeface="Maiandra GD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W = 20N x 10m =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   200 joules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>
              <a:solidFill>
                <a:srgbClr val="FFFF66"/>
              </a:solidFill>
              <a:latin typeface="Maiandra GD" pitchFamily="34" charset="0"/>
            </a:endParaRPr>
          </a:p>
        </p:txBody>
      </p:sp>
      <p:pic>
        <p:nvPicPr>
          <p:cNvPr id="79876" name="Picture 4" descr="MMj0354662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08550" y="2201863"/>
            <a:ext cx="3632200" cy="3606800"/>
          </a:xfrm>
          <a:noFill/>
          <a:ln/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89F-8DBD-4E01-BB66-DDE254A48A0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8229600" cy="1258888"/>
          </a:xfrm>
        </p:spPr>
        <p:txBody>
          <a:bodyPr/>
          <a:lstStyle/>
          <a:p>
            <a:r>
              <a:rPr lang="en-US" u="sng">
                <a:solidFill>
                  <a:srgbClr val="FFFF66"/>
                </a:solidFill>
                <a:latin typeface="Maiandra GD" pitchFamily="34" charset="0"/>
              </a:rPr>
              <a:t>Power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82296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Power is the rate at which work is done or that energy is transferred.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Maiandra G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It measures </a:t>
            </a:r>
            <a:r>
              <a:rPr lang="en-US" sz="2800" u="sng" dirty="0">
                <a:solidFill>
                  <a:srgbClr val="FFFF66"/>
                </a:solidFill>
                <a:latin typeface="Maiandra GD" pitchFamily="34" charset="0"/>
              </a:rPr>
              <a:t>how fast work happens</a:t>
            </a:r>
            <a:r>
              <a:rPr lang="en-US" sz="2800" dirty="0">
                <a:latin typeface="Maiandra GD" pitchFamily="34" charset="0"/>
              </a:rPr>
              <a:t> – or how </a:t>
            </a:r>
            <a:r>
              <a:rPr lang="en-US" sz="2800" u="sng" dirty="0">
                <a:latin typeface="Maiandra GD" pitchFamily="34" charset="0"/>
              </a:rPr>
              <a:t>quickly energy is transferred</a:t>
            </a:r>
            <a:r>
              <a:rPr lang="en-US" sz="2800" dirty="0">
                <a:latin typeface="Maiandra GD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Maiandra G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Power = </a:t>
            </a:r>
            <a:r>
              <a:rPr lang="en-US" dirty="0">
                <a:solidFill>
                  <a:srgbClr val="FFFF66"/>
                </a:solidFill>
                <a:latin typeface="Maiandra GD" pitchFamily="34" charset="0"/>
              </a:rPr>
              <a:t>Work</a:t>
            </a:r>
            <a:r>
              <a:rPr lang="en-US" sz="4000" baseline="30000" dirty="0">
                <a:solidFill>
                  <a:srgbClr val="FFFF66"/>
                </a:solidFill>
                <a:latin typeface="Maiandra GD" pitchFamily="34" charset="0"/>
              </a:rPr>
              <a:t>*</a:t>
            </a:r>
            <a:r>
              <a:rPr lang="en-US" dirty="0">
                <a:solidFill>
                  <a:srgbClr val="FFFF66"/>
                </a:solidFill>
                <a:latin typeface="Maiandra GD" pitchFamily="34" charset="0"/>
              </a:rPr>
              <a:t>/Time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aseline="30000" dirty="0">
                <a:solidFill>
                  <a:srgbClr val="FF0000"/>
                </a:solidFill>
                <a:latin typeface="Maiandra GD" pitchFamily="34" charset="0"/>
              </a:rPr>
              <a:t>                                                 </a:t>
            </a:r>
            <a:r>
              <a:rPr lang="en-US" dirty="0" smtClean="0">
                <a:solidFill>
                  <a:srgbClr val="FFFF66"/>
                </a:solidFill>
                <a:latin typeface="Maiandra GD" pitchFamily="34" charset="0"/>
              </a:rPr>
              <a:t>(</a:t>
            </a:r>
            <a:r>
              <a:rPr lang="en-US" dirty="0">
                <a:solidFill>
                  <a:srgbClr val="FFFF66"/>
                </a:solidFill>
                <a:latin typeface="Maiandra GD" pitchFamily="34" charset="0"/>
              </a:rPr>
              <a:t>force x distance)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olidFill>
                <a:srgbClr val="FFFF66"/>
              </a:solidFill>
              <a:latin typeface="Maiandra G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The </a:t>
            </a:r>
            <a:r>
              <a:rPr lang="en-US" sz="2800" b="1" dirty="0">
                <a:solidFill>
                  <a:srgbClr val="FFFF66"/>
                </a:solidFill>
                <a:latin typeface="Maiandra GD" pitchFamily="34" charset="0"/>
              </a:rPr>
              <a:t>unit of power</a:t>
            </a:r>
            <a:r>
              <a:rPr lang="en-US" sz="2800" dirty="0">
                <a:latin typeface="Maiandra GD" pitchFamily="34" charset="0"/>
              </a:rPr>
              <a:t> is the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watt </a:t>
            </a:r>
            <a:r>
              <a:rPr lang="en-US" sz="2400" b="1" dirty="0">
                <a:solidFill>
                  <a:srgbClr val="FFFF66"/>
                </a:solidFill>
                <a:latin typeface="Maiandra GD" pitchFamily="34" charset="0"/>
              </a:rPr>
              <a:t>(also joules/second).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rgbClr val="FFFF66"/>
              </a:solidFill>
              <a:latin typeface="Maiandra GD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9549F9A-D77C-467F-A425-201CE1ACB68E}" type="slidenum">
              <a:rPr lang="en-US"/>
              <a:pPr/>
              <a:t>13</a:t>
            </a:fld>
            <a:endParaRPr lang="en-US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3352800" y="4191000"/>
            <a:ext cx="1066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66"/>
                </a:solidFill>
                <a:latin typeface="Maiandra GD" pitchFamily="34" charset="0"/>
              </a:rPr>
              <a:t>Check for Understanding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900" dirty="0">
                <a:latin typeface="Maiandra GD" pitchFamily="34" charset="0"/>
              </a:rPr>
              <a:t>Two physics students, Ben and Bonnie, are in the weightlifting room. Bonnie lifts the 50 kg barbell over her head (approximately .60 m) 10 times in one minute; Ben lifts the 50 kg barbell the same distance over his head 10 times in 10 seconds. </a:t>
            </a:r>
          </a:p>
          <a:p>
            <a:r>
              <a:rPr lang="en-US" dirty="0">
                <a:latin typeface="Maiandra GD" pitchFamily="34" charset="0"/>
              </a:rPr>
              <a:t>	Which student does the most work? </a:t>
            </a:r>
          </a:p>
          <a:p>
            <a:r>
              <a:rPr lang="en-US" dirty="0">
                <a:latin typeface="Maiandra GD" pitchFamily="34" charset="0"/>
              </a:rPr>
              <a:t>	Which student delivers the most power?</a:t>
            </a:r>
          </a:p>
          <a:p>
            <a:r>
              <a:rPr lang="en-US" dirty="0">
                <a:latin typeface="Maiandra GD" pitchFamily="34" charset="0"/>
              </a:rPr>
              <a:t>	Explain your answers.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395ACDF-D26B-4A11-B40B-2F76120FF27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0" y="1981200"/>
            <a:ext cx="51054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latin typeface="Maiandra GD" pitchFamily="34" charset="0"/>
              </a:rPr>
              <a:t>Ben and Bonnie do the </a:t>
            </a:r>
            <a:r>
              <a:rPr lang="en-US" sz="2800" u="sng">
                <a:solidFill>
                  <a:srgbClr val="FFFF66"/>
                </a:solidFill>
                <a:latin typeface="Maiandra GD" pitchFamily="34" charset="0"/>
              </a:rPr>
              <a:t>same amount of work</a:t>
            </a:r>
            <a:r>
              <a:rPr lang="en-US" sz="2800">
                <a:latin typeface="Maiandra GD" pitchFamily="34" charset="0"/>
              </a:rPr>
              <a:t>; they apply the </a:t>
            </a:r>
            <a:r>
              <a:rPr lang="en-US" sz="2800" u="sng">
                <a:latin typeface="Maiandra GD" pitchFamily="34" charset="0"/>
              </a:rPr>
              <a:t>same force</a:t>
            </a:r>
            <a:r>
              <a:rPr lang="en-US" sz="2800">
                <a:latin typeface="Maiandra GD" pitchFamily="34" charset="0"/>
              </a:rPr>
              <a:t> to lift the same barbell the </a:t>
            </a:r>
            <a:r>
              <a:rPr lang="en-US" sz="2800" u="sng">
                <a:latin typeface="Maiandra GD" pitchFamily="34" charset="0"/>
              </a:rPr>
              <a:t>same distance</a:t>
            </a:r>
            <a:r>
              <a:rPr lang="en-US" sz="2800">
                <a:latin typeface="Maiandra GD" pitchFamily="34" charset="0"/>
              </a:rPr>
              <a:t> above their heads.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Maiandra GD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Maiandra GD" pitchFamily="34" charset="0"/>
              </a:rPr>
              <a:t>    Yet, </a:t>
            </a:r>
            <a:r>
              <a:rPr lang="en-US" sz="2800">
                <a:solidFill>
                  <a:srgbClr val="FFFF66"/>
                </a:solidFill>
                <a:latin typeface="Maiandra GD" pitchFamily="34" charset="0"/>
              </a:rPr>
              <a:t>Ben is the most powerful</a:t>
            </a:r>
            <a:r>
              <a:rPr lang="en-US" sz="2800">
                <a:latin typeface="Maiandra GD" pitchFamily="34" charset="0"/>
              </a:rPr>
              <a:t> since he does the </a:t>
            </a:r>
            <a:r>
              <a:rPr lang="en-US" sz="2800" u="sng">
                <a:solidFill>
                  <a:srgbClr val="FFFF66"/>
                </a:solidFill>
                <a:latin typeface="Maiandra GD" pitchFamily="34" charset="0"/>
              </a:rPr>
              <a:t>same work in less time</a:t>
            </a:r>
            <a:r>
              <a:rPr lang="en-US" sz="2800">
                <a:latin typeface="Maiandra GD" pitchFamily="34" charset="0"/>
              </a:rPr>
              <a:t>.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Maiandra GD" pitchFamily="34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 </a:t>
            </a:r>
          </a:p>
        </p:txBody>
      </p:sp>
      <p:pic>
        <p:nvPicPr>
          <p:cNvPr id="109576" name="Picture 8" descr="MCj033287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2133600"/>
            <a:ext cx="2725738" cy="3014663"/>
          </a:xfrm>
          <a:noFill/>
          <a:ln/>
        </p:spPr>
      </p:pic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2313-82B4-45F0-BECA-6D67525EB30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66"/>
                </a:solidFill>
                <a:latin typeface="Maiandra GD" pitchFamily="34" charset="0"/>
              </a:rPr>
              <a:t>What is a Machine?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Maiandra GD" pitchFamily="34" charset="0"/>
              </a:rPr>
              <a:t>Device or tool that makes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work easier</a:t>
            </a:r>
          </a:p>
          <a:p>
            <a:r>
              <a:rPr lang="en-US">
                <a:latin typeface="Maiandra GD" pitchFamily="34" charset="0"/>
              </a:rPr>
              <a:t>A machine makes work easier by </a:t>
            </a:r>
            <a:r>
              <a:rPr lang="en-US" b="1" u="sng">
                <a:solidFill>
                  <a:srgbClr val="FFFF66"/>
                </a:solidFill>
                <a:latin typeface="Maiandra GD" pitchFamily="34" charset="0"/>
              </a:rPr>
              <a:t>changing the size (magnitude)</a:t>
            </a:r>
            <a:r>
              <a:rPr lang="en-US">
                <a:solidFill>
                  <a:srgbClr val="FFFF66"/>
                </a:solidFill>
                <a:latin typeface="Maiandra GD" pitchFamily="34" charset="0"/>
              </a:rPr>
              <a:t> or </a:t>
            </a:r>
            <a:r>
              <a:rPr lang="en-US" b="1" u="sng">
                <a:solidFill>
                  <a:srgbClr val="FFFF66"/>
                </a:solidFill>
                <a:latin typeface="Maiandra GD" pitchFamily="34" charset="0"/>
              </a:rPr>
              <a:t>direction</a:t>
            </a:r>
            <a:r>
              <a:rPr lang="en-US">
                <a:latin typeface="Maiandra GD" pitchFamily="34" charset="0"/>
              </a:rPr>
              <a:t> of the force needed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Maiandra GD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3600">
                <a:solidFill>
                  <a:srgbClr val="FFFF66"/>
                </a:solidFill>
                <a:latin typeface="Maiandra GD" pitchFamily="34" charset="0"/>
              </a:rPr>
              <a:t>What are some machines you </a:t>
            </a:r>
          </a:p>
          <a:p>
            <a:pPr algn="ctr">
              <a:buFont typeface="Wingdings" pitchFamily="2" charset="2"/>
              <a:buNone/>
            </a:pPr>
            <a:r>
              <a:rPr lang="en-US" sz="3600">
                <a:solidFill>
                  <a:srgbClr val="FFFF66"/>
                </a:solidFill>
                <a:latin typeface="Maiandra GD" pitchFamily="34" charset="0"/>
              </a:rPr>
              <a:t>use everyday?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1C24B53-B804-4066-93F1-146A6967B62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56E61-0052-469E-A9F2-CE91B291130C}" type="slidenum">
              <a:rPr lang="en-US"/>
              <a:pPr/>
              <a:t>17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267575" cy="9144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Maiandra GD" pitchFamily="34" charset="0"/>
              </a:rPr>
              <a:t>Input vs. Output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229600" cy="4876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The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WORK</a:t>
            </a:r>
            <a:r>
              <a:rPr lang="en-US" sz="2800" dirty="0">
                <a:solidFill>
                  <a:srgbClr val="FFFF66"/>
                </a:solidFill>
                <a:latin typeface="Maiandra GD" pitchFamily="34" charset="0"/>
              </a:rPr>
              <a:t> </a:t>
            </a:r>
            <a:r>
              <a:rPr lang="en-US" sz="2800" dirty="0">
                <a:latin typeface="Maiandra GD" pitchFamily="34" charset="0"/>
              </a:rPr>
              <a:t>that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you do on</a:t>
            </a:r>
            <a:r>
              <a:rPr lang="en-US" sz="2800" u="sng" dirty="0">
                <a:latin typeface="Maiandra GD" pitchFamily="34" charset="0"/>
              </a:rPr>
              <a:t> the machine</a:t>
            </a:r>
            <a:r>
              <a:rPr lang="en-US" sz="2800" dirty="0">
                <a:latin typeface="Maiandra GD" pitchFamily="34" charset="0"/>
              </a:rPr>
              <a:t> is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work input</a:t>
            </a:r>
            <a:r>
              <a:rPr lang="en-US" sz="2800" b="1" dirty="0">
                <a:solidFill>
                  <a:srgbClr val="FFFF66"/>
                </a:solidFill>
                <a:latin typeface="Maiandra GD" pitchFamily="34" charset="0"/>
              </a:rPr>
              <a:t>.</a:t>
            </a:r>
            <a:r>
              <a:rPr lang="en-US" sz="2800" dirty="0">
                <a:latin typeface="Maiandra GD" pitchFamily="34" charset="0"/>
              </a:rPr>
              <a:t>  (W = F x D)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Maiandra GD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Maiandra G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The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FORCE</a:t>
            </a:r>
            <a:r>
              <a:rPr lang="en-US" sz="2800" dirty="0">
                <a:latin typeface="Maiandra GD" pitchFamily="34" charset="0"/>
              </a:rPr>
              <a:t> you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use on</a:t>
            </a:r>
            <a:r>
              <a:rPr lang="en-US" sz="2800" dirty="0">
                <a:latin typeface="Maiandra GD" pitchFamily="34" charset="0"/>
              </a:rPr>
              <a:t> the machine is called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input force</a:t>
            </a:r>
            <a:r>
              <a:rPr lang="en-US" sz="2800" dirty="0">
                <a:solidFill>
                  <a:srgbClr val="FFFF66"/>
                </a:solidFill>
                <a:latin typeface="Maiandra GD" pitchFamily="34" charset="0"/>
              </a:rPr>
              <a:t>.</a:t>
            </a:r>
            <a:r>
              <a:rPr lang="en-US" sz="2800" dirty="0">
                <a:solidFill>
                  <a:schemeClr val="bg2"/>
                </a:solidFill>
                <a:latin typeface="Maiandra GD" pitchFamily="34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Maiandra G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The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work</a:t>
            </a:r>
            <a:r>
              <a:rPr lang="en-US" sz="2800" dirty="0">
                <a:latin typeface="Maiandra GD" pitchFamily="34" charset="0"/>
              </a:rPr>
              <a:t> done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by the machine</a:t>
            </a:r>
            <a:r>
              <a:rPr lang="en-US" sz="2800" dirty="0">
                <a:latin typeface="Maiandra GD" pitchFamily="34" charset="0"/>
              </a:rPr>
              <a:t> is called </a:t>
            </a:r>
            <a:r>
              <a:rPr lang="en-US" sz="2800" u="sng" dirty="0">
                <a:solidFill>
                  <a:srgbClr val="FFFF66"/>
                </a:solidFill>
                <a:latin typeface="Maiandra GD" pitchFamily="34" charset="0"/>
              </a:rPr>
              <a:t>work</a:t>
            </a:r>
            <a:r>
              <a:rPr lang="en-US" sz="2800" u="sng" dirty="0">
                <a:solidFill>
                  <a:schemeClr val="bg2"/>
                </a:solidFill>
                <a:latin typeface="Maiandra GD" pitchFamily="34" charset="0"/>
              </a:rPr>
              <a:t> </a:t>
            </a:r>
            <a:r>
              <a:rPr lang="en-US" sz="2800" u="sng" dirty="0">
                <a:solidFill>
                  <a:srgbClr val="FFFF66"/>
                </a:solidFill>
                <a:latin typeface="Maiandra GD" pitchFamily="34" charset="0"/>
              </a:rPr>
              <a:t>output</a:t>
            </a:r>
            <a:r>
              <a:rPr lang="en-US" sz="2800" dirty="0">
                <a:solidFill>
                  <a:srgbClr val="FFFF66"/>
                </a:solidFill>
                <a:latin typeface="Maiandra GD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solidFill>
                <a:srgbClr val="FFFF66"/>
              </a:solidFill>
              <a:latin typeface="Maiandra G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FF66"/>
                </a:solidFill>
                <a:latin typeface="Maiandra GD" pitchFamily="34" charset="0"/>
              </a:rPr>
              <a:t>The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FORCE</a:t>
            </a:r>
            <a:r>
              <a:rPr lang="en-US" sz="2800" dirty="0">
                <a:solidFill>
                  <a:srgbClr val="FFFF66"/>
                </a:solidFill>
                <a:latin typeface="Maiandra GD" pitchFamily="34" charset="0"/>
              </a:rPr>
              <a:t> the machine applies is called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output force</a:t>
            </a:r>
            <a:r>
              <a:rPr lang="en-US" sz="2800" b="1" dirty="0">
                <a:solidFill>
                  <a:srgbClr val="FFFF66"/>
                </a:solidFill>
                <a:latin typeface="Maiandra GD" pitchFamily="34" charset="0"/>
              </a:rPr>
              <a:t>.</a:t>
            </a:r>
            <a:endParaRPr lang="en-US" sz="2800" b="1" u="sng" dirty="0">
              <a:solidFill>
                <a:srgbClr val="FFFF66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Maiandra GD" pitchFamily="34" charset="0"/>
              </a:rPr>
              <a:t>Mechanical Advantage (MA)</a:t>
            </a:r>
            <a:br>
              <a:rPr lang="en-US">
                <a:latin typeface="Maiandra GD" pitchFamily="34" charset="0"/>
              </a:rPr>
            </a:br>
            <a:r>
              <a:rPr lang="en-US" sz="2800">
                <a:latin typeface="Maiandra GD" pitchFamily="34" charset="0"/>
              </a:rPr>
              <a:t>(Comparing </a:t>
            </a:r>
            <a:r>
              <a:rPr lang="en-US" sz="2800" b="0">
                <a:latin typeface="Maiandra GD" pitchFamily="34" charset="0"/>
              </a:rPr>
              <a:t>Forces</a:t>
            </a:r>
            <a:r>
              <a:rPr lang="en-US" sz="2800">
                <a:latin typeface="Maiandra GD" pitchFamily="34" charset="0"/>
              </a:rPr>
              <a:t>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5438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Maiandra GD" pitchFamily="34" charset="0"/>
              </a:rPr>
              <a:t>              MA =  </a:t>
            </a:r>
            <a:r>
              <a:rPr lang="en-US" sz="2800" b="1" u="sng" dirty="0">
                <a:latin typeface="Maiandra GD" pitchFamily="34" charset="0"/>
              </a:rPr>
              <a:t>output</a:t>
            </a:r>
            <a:r>
              <a:rPr lang="en-US" sz="2800" u="sng" dirty="0">
                <a:latin typeface="Maiandra GD" pitchFamily="34" charset="0"/>
              </a:rPr>
              <a:t> force</a:t>
            </a:r>
            <a:r>
              <a:rPr lang="en-US" sz="2800" dirty="0">
                <a:latin typeface="Maiandra GD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Maiandra GD" pitchFamily="34" charset="0"/>
              </a:rPr>
              <a:t>                           </a:t>
            </a:r>
            <a:r>
              <a:rPr lang="en-US" sz="2800" b="1" dirty="0">
                <a:latin typeface="Maiandra GD" pitchFamily="34" charset="0"/>
              </a:rPr>
              <a:t>input</a:t>
            </a:r>
            <a:r>
              <a:rPr lang="en-US" sz="2800" dirty="0">
                <a:latin typeface="Maiandra GD" pitchFamily="34" charset="0"/>
              </a:rPr>
              <a:t> force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Maiandra GD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Maiandra GD" pitchFamily="34" charset="0"/>
              </a:rPr>
              <a:t>            MA tells how many times a machine</a:t>
            </a:r>
            <a:endParaRPr lang="en-US" sz="2800" dirty="0">
              <a:latin typeface="Maiandra GD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Maiandra GD" pitchFamily="34" charset="0"/>
              </a:rPr>
              <a:t>                     </a:t>
            </a:r>
            <a:r>
              <a:rPr lang="en-US" sz="2800" b="1" u="sng" dirty="0">
                <a:solidFill>
                  <a:srgbClr val="FFFF66"/>
                </a:solidFill>
                <a:latin typeface="Maiandra GD" pitchFamily="34" charset="0"/>
              </a:rPr>
              <a:t>multiplies force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u="sng" dirty="0">
              <a:solidFill>
                <a:srgbClr val="FFFF66"/>
              </a:solidFill>
              <a:latin typeface="Maiandra G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Maiandra GD" pitchFamily="34" charset="0"/>
              </a:rPr>
              <a:t>  If a machine can increase force more than others, work is generally easier and it has a greater </a:t>
            </a:r>
            <a:r>
              <a:rPr lang="en-US" sz="2400" b="1" u="sng" dirty="0">
                <a:latin typeface="Maiandra GD" pitchFamily="34" charset="0"/>
              </a:rPr>
              <a:t>mechanical advantage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b="1" u="sng" dirty="0">
              <a:latin typeface="Maiandra G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Maiandra GD" pitchFamily="34" charset="0"/>
              </a:rPr>
              <a:t>&gt;1 MA -- can help move heavy objects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Maiandra GD" pitchFamily="34" charset="0"/>
              </a:rPr>
              <a:t>            &lt;1 MA -- can increase the distance an   		         	      object moves (like a hammer)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1461E6-8726-4E2F-AEEA-0D4BAEB962EA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9850" y="400050"/>
            <a:ext cx="7267575" cy="1012825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Maiandra GD" pitchFamily="34" charset="0"/>
              </a:rPr>
              <a:t>How Machines Help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8229600" cy="4530725"/>
          </a:xfrm>
        </p:spPr>
        <p:txBody>
          <a:bodyPr/>
          <a:lstStyle/>
          <a:p>
            <a:r>
              <a:rPr lang="en-US" sz="2800">
                <a:latin typeface="Maiandra GD" pitchFamily="34" charset="0"/>
              </a:rPr>
              <a:t>They 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don’t increase the </a:t>
            </a:r>
            <a:r>
              <a:rPr lang="en-US" sz="2800" b="1" u="sng">
                <a:solidFill>
                  <a:srgbClr val="FFFF66"/>
                </a:solidFill>
                <a:latin typeface="Maiandra GD" pitchFamily="34" charset="0"/>
              </a:rPr>
              <a:t>amount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 of work done</a:t>
            </a:r>
            <a:r>
              <a:rPr lang="en-US" sz="2800">
                <a:latin typeface="Maiandra GD" pitchFamily="34" charset="0"/>
              </a:rPr>
              <a:t>… Work output can’t be more than work input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Maiandra GD" pitchFamily="34" charset="0"/>
            </a:endParaRPr>
          </a:p>
          <a:p>
            <a:r>
              <a:rPr lang="en-US" sz="2800">
                <a:latin typeface="Maiandra GD" pitchFamily="34" charset="0"/>
              </a:rPr>
              <a:t>But, machines allow the force to be applied over a 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greater distance</a:t>
            </a:r>
            <a:r>
              <a:rPr lang="en-US" sz="2800">
                <a:latin typeface="Maiandra GD" pitchFamily="34" charset="0"/>
              </a:rPr>
              <a:t> – which 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means </a:t>
            </a:r>
            <a:r>
              <a:rPr lang="en-US" sz="2800" b="1" u="sng">
                <a:solidFill>
                  <a:srgbClr val="FFFF66"/>
                </a:solidFill>
                <a:latin typeface="Maiandra GD" pitchFamily="34" charset="0"/>
              </a:rPr>
              <a:t>less force is needed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 for the same amount of work</a:t>
            </a:r>
            <a:r>
              <a:rPr lang="en-US" sz="2800">
                <a:latin typeface="Maiandra GD" pitchFamily="34" charset="0"/>
              </a:rPr>
              <a:t>.</a:t>
            </a:r>
          </a:p>
          <a:p>
            <a:pPr lvl="2"/>
            <a:endParaRPr lang="en-US" sz="2000">
              <a:latin typeface="Maiandra GD" pitchFamily="34" charset="0"/>
            </a:endParaRPr>
          </a:p>
          <a:p>
            <a:r>
              <a:rPr lang="en-US" sz="2800">
                <a:latin typeface="Maiandra GD" pitchFamily="34" charset="0"/>
              </a:rPr>
              <a:t>Machines </a:t>
            </a:r>
            <a:r>
              <a:rPr lang="en-US" sz="2800" b="1" u="sng">
                <a:solidFill>
                  <a:srgbClr val="FFFF66"/>
                </a:solidFill>
                <a:latin typeface="Maiandra GD" pitchFamily="34" charset="0"/>
              </a:rPr>
              <a:t>make work easier</a:t>
            </a:r>
            <a:r>
              <a:rPr lang="en-US" sz="2800">
                <a:latin typeface="Maiandra GD" pitchFamily="34" charset="0"/>
              </a:rPr>
              <a:t> by </a:t>
            </a:r>
            <a:r>
              <a:rPr lang="en-US" sz="2800" b="1" u="sng">
                <a:solidFill>
                  <a:srgbClr val="FFFF66"/>
                </a:solidFill>
                <a:latin typeface="Maiandra GD" pitchFamily="34" charset="0"/>
              </a:rPr>
              <a:t>changing the size or direction (or both)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 </a:t>
            </a:r>
            <a:r>
              <a:rPr lang="en-US" sz="2800" b="1">
                <a:latin typeface="Maiandra GD" pitchFamily="34" charset="0"/>
              </a:rPr>
              <a:t>of the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 </a:t>
            </a:r>
            <a:r>
              <a:rPr lang="en-US" sz="2800" b="1" u="sng">
                <a:solidFill>
                  <a:srgbClr val="FFFF66"/>
                </a:solidFill>
                <a:latin typeface="Maiandra GD" pitchFamily="34" charset="0"/>
              </a:rPr>
              <a:t>input force</a:t>
            </a:r>
            <a:r>
              <a:rPr lang="en-US" sz="2800">
                <a:latin typeface="Maiandra GD" pitchFamily="34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BBDF07-68E7-418F-B4A8-195E3F7EA428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FF66"/>
                </a:solidFill>
                <a:latin typeface="Maiandra GD" pitchFamily="34" charset="0"/>
              </a:rPr>
              <a:t>What 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Maiandra GD" pitchFamily="34" charset="0"/>
              </a:rPr>
              <a:t>In science, the word </a:t>
            </a:r>
            <a:r>
              <a:rPr lang="en-US" u="sng">
                <a:latin typeface="Maiandra GD" pitchFamily="34" charset="0"/>
              </a:rPr>
              <a:t>work</a:t>
            </a:r>
            <a:r>
              <a:rPr lang="en-US">
                <a:latin typeface="Maiandra GD" pitchFamily="34" charset="0"/>
              </a:rPr>
              <a:t> has a different meaning than you may be familiar with.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Maiandra GD" pitchFamily="34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Maiandra GD" pitchFamily="34" charset="0"/>
              </a:rPr>
              <a:t>The scientific definition of work is: </a:t>
            </a:r>
            <a:r>
              <a:rPr lang="en-US" u="sng">
                <a:solidFill>
                  <a:srgbClr val="FFFF66"/>
                </a:solidFill>
                <a:latin typeface="Maiandra GD" pitchFamily="34" charset="0"/>
              </a:rPr>
              <a:t>using a force to </a:t>
            </a:r>
            <a:r>
              <a:rPr lang="en-US" sz="3600" b="1" u="sng">
                <a:solidFill>
                  <a:srgbClr val="FFFF66"/>
                </a:solidFill>
                <a:latin typeface="Maiandra GD" pitchFamily="34" charset="0"/>
              </a:rPr>
              <a:t>move an object a distance</a:t>
            </a:r>
            <a:r>
              <a:rPr lang="en-US">
                <a:latin typeface="Maiandra GD" pitchFamily="34" charset="0"/>
              </a:rPr>
              <a:t> (when both the force and the motion of the object are in the same direction.)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91D7565-877A-4099-A105-B2C4D24AC0F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543800" cy="1203325"/>
          </a:xfrm>
        </p:spPr>
        <p:txBody>
          <a:bodyPr/>
          <a:lstStyle/>
          <a:p>
            <a:r>
              <a:rPr lang="en-US" sz="3200" dirty="0">
                <a:latin typeface="Maiandra GD" pitchFamily="34" charset="0"/>
              </a:rPr>
              <a:t>Mechanical Efficiency (ME)</a:t>
            </a:r>
            <a:br>
              <a:rPr lang="en-US" sz="3200" dirty="0">
                <a:latin typeface="Maiandra GD" pitchFamily="34" charset="0"/>
              </a:rPr>
            </a:br>
            <a:r>
              <a:rPr lang="en-US" sz="2400" dirty="0">
                <a:latin typeface="Maiandra GD" pitchFamily="34" charset="0"/>
              </a:rPr>
              <a:t>(Comparing </a:t>
            </a:r>
            <a:r>
              <a:rPr lang="en-US" sz="2400" b="0" u="sng" dirty="0">
                <a:latin typeface="Maiandra GD" pitchFamily="34" charset="0"/>
              </a:rPr>
              <a:t>Work</a:t>
            </a:r>
            <a:r>
              <a:rPr lang="en-US" sz="2400" dirty="0">
                <a:latin typeface="Maiandra GD" pitchFamily="34" charset="0"/>
              </a:rPr>
              <a:t> Output and Input)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Maiandra GD" pitchFamily="34" charset="0"/>
              </a:rPr>
              <a:t>              ME =  </a:t>
            </a:r>
            <a:r>
              <a:rPr lang="en-US" u="sng" dirty="0">
                <a:latin typeface="Maiandra GD" pitchFamily="34" charset="0"/>
              </a:rPr>
              <a:t>Work output</a:t>
            </a:r>
            <a:r>
              <a:rPr lang="en-US" dirty="0">
                <a:latin typeface="Maiandra GD" pitchFamily="34" charset="0"/>
              </a:rPr>
              <a:t>  x 100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Maiandra GD" pitchFamily="34" charset="0"/>
              </a:rPr>
              <a:t>                           Work input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Maiandra G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The </a:t>
            </a:r>
            <a:r>
              <a:rPr lang="en-US" sz="2800" u="sng" dirty="0">
                <a:latin typeface="Maiandra GD" pitchFamily="34" charset="0"/>
              </a:rPr>
              <a:t>work output</a:t>
            </a:r>
            <a:r>
              <a:rPr lang="en-US" sz="2800" dirty="0">
                <a:latin typeface="Maiandra GD" pitchFamily="34" charset="0"/>
              </a:rPr>
              <a:t> of a machine is </a:t>
            </a:r>
            <a:r>
              <a:rPr lang="en-US" sz="2800" u="sng" dirty="0">
                <a:latin typeface="Maiandra GD" pitchFamily="34" charset="0"/>
              </a:rPr>
              <a:t>always less</a:t>
            </a:r>
            <a:r>
              <a:rPr lang="en-US" sz="2800" dirty="0">
                <a:latin typeface="Maiandra GD" pitchFamily="34" charset="0"/>
              </a:rPr>
              <a:t> than the </a:t>
            </a:r>
            <a:r>
              <a:rPr lang="en-US" sz="2800" u="sng" dirty="0">
                <a:latin typeface="Maiandra GD" pitchFamily="34" charset="0"/>
              </a:rPr>
              <a:t>input</a:t>
            </a:r>
            <a:r>
              <a:rPr lang="en-US" sz="2800" dirty="0">
                <a:latin typeface="Maiandra GD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Work has to </a:t>
            </a:r>
            <a:r>
              <a:rPr lang="en-US" sz="2800" b="1" u="sng" dirty="0">
                <a:latin typeface="Maiandra GD" pitchFamily="34" charset="0"/>
              </a:rPr>
              <a:t>overcome friction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The less work a machine has to do to </a:t>
            </a:r>
            <a:r>
              <a:rPr lang="en-US" sz="2800" b="1" u="sng" dirty="0">
                <a:latin typeface="Maiandra GD" pitchFamily="34" charset="0"/>
              </a:rPr>
              <a:t>overcome friction</a:t>
            </a:r>
            <a:r>
              <a:rPr lang="en-US" sz="2800" dirty="0">
                <a:latin typeface="Maiandra GD" pitchFamily="34" charset="0"/>
              </a:rPr>
              <a:t> the greater the ME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Maiandra GD" pitchFamily="34" charset="0"/>
              </a:rPr>
              <a:t>We multiply Xs 100 because it’s expressed as a percentage.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DB8FD5-BB76-4B3F-93D8-09C68E6C3DC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96200" cy="31242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3600">
                <a:latin typeface="Maiandra GD" pitchFamily="34" charset="0"/>
              </a:rPr>
              <a:t>Machines can’t be 100% efficient because every machine has </a:t>
            </a:r>
            <a:r>
              <a:rPr lang="en-US" sz="3600" u="sng">
                <a:solidFill>
                  <a:srgbClr val="FFFF66"/>
                </a:solidFill>
                <a:latin typeface="Maiandra GD" pitchFamily="34" charset="0"/>
              </a:rPr>
              <a:t>moving parts</a:t>
            </a:r>
            <a:r>
              <a:rPr lang="en-US" sz="3600">
                <a:latin typeface="Maiandra GD" pitchFamily="34" charset="0"/>
              </a:rPr>
              <a:t>.  Moving parts have to use some of the work input to </a:t>
            </a:r>
          </a:p>
          <a:p>
            <a:pPr algn="ctr">
              <a:buFont typeface="Wingdings" pitchFamily="2" charset="2"/>
              <a:buNone/>
            </a:pPr>
            <a:r>
              <a:rPr lang="en-US" sz="3600" u="sng">
                <a:solidFill>
                  <a:srgbClr val="FFFF66"/>
                </a:solidFill>
                <a:latin typeface="Maiandra GD" pitchFamily="34" charset="0"/>
              </a:rPr>
              <a:t>overcome friction.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D2B824-177F-4238-894F-D48BEF2FFBB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chemeClr val="hlink"/>
                </a:solidFill>
                <a:latin typeface="Maiandra GD" pitchFamily="34" charset="0"/>
              </a:rPr>
              <a:t>Work or Not?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886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  <a:latin typeface="Maiandra GD" pitchFamily="34" charset="0"/>
              </a:rPr>
              <a:t>   According to the scientific definition, what is work and what is not?</a:t>
            </a:r>
          </a:p>
          <a:p>
            <a:pPr algn="ctr">
              <a:buFont typeface="Wingdings" pitchFamily="2" charset="2"/>
              <a:buNone/>
            </a:pPr>
            <a:r>
              <a:rPr lang="en-US" sz="2400">
                <a:latin typeface="Maiandra GD" pitchFamily="34" charset="0"/>
              </a:rPr>
              <a:t>   A teacher lecturing to </a:t>
            </a:r>
          </a:p>
          <a:p>
            <a:pPr algn="ctr">
              <a:buFont typeface="Wingdings" pitchFamily="2" charset="2"/>
              <a:buNone/>
            </a:pPr>
            <a:r>
              <a:rPr lang="en-US" sz="2400">
                <a:latin typeface="Maiandra GD" pitchFamily="34" charset="0"/>
              </a:rPr>
              <a:t>   her class?</a:t>
            </a:r>
          </a:p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  <a:latin typeface="Maiandra GD" pitchFamily="34" charset="0"/>
              </a:rPr>
              <a:t>A mouse pushing a piece of cheese with its nose across the floor?</a:t>
            </a:r>
          </a:p>
          <a:p>
            <a:pPr lvl="1"/>
            <a:endParaRPr lang="en-US" sz="2400">
              <a:solidFill>
                <a:srgbClr val="FF0000"/>
              </a:solidFill>
              <a:latin typeface="Maiandra GD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>
              <a:solidFill>
                <a:srgbClr val="FF0000"/>
              </a:solidFill>
            </a:endParaRPr>
          </a:p>
          <a:p>
            <a:endParaRPr lang="en-US" sz="2800"/>
          </a:p>
          <a:p>
            <a:endParaRPr lang="en-US" sz="280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987C-5EC5-4BB3-BF08-A0EFA7CA98C7}" type="slidenum">
              <a:rPr lang="en-US"/>
              <a:pPr/>
              <a:t>3</a:t>
            </a:fld>
            <a:endParaRPr lang="en-US"/>
          </a:p>
        </p:txBody>
      </p:sp>
      <p:pic>
        <p:nvPicPr>
          <p:cNvPr id="76809" name="Picture 9" descr="teacher%2Bclip%2B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447800"/>
            <a:ext cx="2895600" cy="2816225"/>
          </a:xfrm>
          <a:prstGeom prst="rect">
            <a:avLst/>
          </a:prstGeom>
          <a:noFill/>
        </p:spPr>
      </p:pic>
      <p:pic>
        <p:nvPicPr>
          <p:cNvPr id="76811" name="Picture 11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724400"/>
            <a:ext cx="2819400" cy="14874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6" name="Picture 4" descr="mous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D38B0F0-A418-4A86-8494-C39AAA6C39F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66"/>
                </a:solidFill>
                <a:latin typeface="Maiandra GD" pitchFamily="34" charset="0"/>
              </a:rPr>
              <a:t>What’s work?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>
                <a:latin typeface="Maiandra GD" pitchFamily="34" charset="0"/>
              </a:rPr>
              <a:t>   For work to be done on an object, the object must move in the same direction as the force.</a:t>
            </a:r>
          </a:p>
          <a:p>
            <a:pPr algn="ctr">
              <a:buFont typeface="Wingdings" pitchFamily="2" charset="2"/>
              <a:buNone/>
            </a:pPr>
            <a:endParaRPr lang="en-US" sz="1600">
              <a:latin typeface="Maiandra GD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b="1">
                <a:latin typeface="Maiandra GD" pitchFamily="34" charset="0"/>
              </a:rPr>
              <a:t>        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So ….2 things are required…</a:t>
            </a:r>
            <a:endParaRPr lang="en-US" b="1">
              <a:latin typeface="Maiandra GD" pitchFamily="34" charset="0"/>
            </a:endParaRPr>
          </a:p>
          <a:p>
            <a:pPr>
              <a:buFont typeface="Wingdings" pitchFamily="2" charset="2"/>
              <a:buNone/>
            </a:pPr>
            <a:endParaRPr lang="en-US" sz="1000" b="1">
              <a:latin typeface="Maiandra G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>
                <a:latin typeface="Maiandra GD" pitchFamily="34" charset="0"/>
              </a:rPr>
              <a:t>Object 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must MOVE</a:t>
            </a:r>
            <a:r>
              <a:rPr lang="en-US" sz="2800">
                <a:latin typeface="Maiandra GD" pitchFamily="34" charset="0"/>
              </a:rPr>
              <a:t> when force is  applied</a:t>
            </a:r>
          </a:p>
          <a:p>
            <a:pPr>
              <a:buFont typeface="Wingdings" pitchFamily="2" charset="2"/>
              <a:buChar char="v"/>
            </a:pPr>
            <a:r>
              <a:rPr lang="en-US" sz="2800">
                <a:latin typeface="Maiandra GD" pitchFamily="34" charset="0"/>
              </a:rPr>
              <a:t>The </a:t>
            </a:r>
            <a:r>
              <a:rPr lang="en-US" sz="2800" b="1">
                <a:solidFill>
                  <a:srgbClr val="FFFF66"/>
                </a:solidFill>
                <a:latin typeface="Maiandra GD" pitchFamily="34" charset="0"/>
              </a:rPr>
              <a:t>direction of the motion</a:t>
            </a:r>
            <a:r>
              <a:rPr lang="en-US" sz="2800">
                <a:latin typeface="Maiandra GD" pitchFamily="34" charset="0"/>
              </a:rPr>
              <a:t> must be the </a:t>
            </a:r>
            <a:r>
              <a:rPr lang="en-US" sz="2800" b="1" u="sng">
                <a:solidFill>
                  <a:srgbClr val="FFFF66"/>
                </a:solidFill>
                <a:latin typeface="Maiandra GD" pitchFamily="34" charset="0"/>
              </a:rPr>
              <a:t>same as the force</a:t>
            </a:r>
            <a:r>
              <a:rPr lang="en-US" sz="2800">
                <a:solidFill>
                  <a:srgbClr val="FFFF66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0F88B3-5A78-4236-8405-3A452782F4B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543800" cy="5181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Maiandra GD" pitchFamily="34" charset="0"/>
              </a:rPr>
              <a:t>   </a:t>
            </a:r>
            <a:r>
              <a:rPr lang="en-US" b="1">
                <a:latin typeface="Maiandra GD" pitchFamily="34" charset="0"/>
              </a:rPr>
              <a:t>Imagine that you are late for school and are moving quickly to your locker carrying a heavy book bag.  Because you are making the book bag move, are you doing work on it?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1800" b="1">
              <a:latin typeface="Maiandra GD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Maiandra GD" pitchFamily="34" charset="0"/>
              </a:rPr>
              <a:t>NO – For work to be done on an object, the object must </a:t>
            </a:r>
            <a:r>
              <a:rPr lang="en-US" b="1" u="sng">
                <a:latin typeface="Maiandra GD" pitchFamily="34" charset="0"/>
              </a:rPr>
              <a:t>move in the SAME direction as the force</a:t>
            </a:r>
            <a:r>
              <a:rPr lang="en-US" b="1">
                <a:latin typeface="Maiandra GD" pitchFamily="34" charset="0"/>
              </a:rPr>
              <a:t>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Maiandra GD" pitchFamily="34" charset="0"/>
              </a:rPr>
              <a:t>You are </a:t>
            </a:r>
            <a:r>
              <a:rPr lang="en-US" b="1" u="sng">
                <a:latin typeface="Maiandra GD" pitchFamily="34" charset="0"/>
              </a:rPr>
              <a:t>applying a </a:t>
            </a:r>
            <a:r>
              <a:rPr lang="en-US" b="1" u="sng">
                <a:solidFill>
                  <a:srgbClr val="FFFF66"/>
                </a:solidFill>
                <a:latin typeface="Maiandra GD" pitchFamily="34" charset="0"/>
              </a:rPr>
              <a:t>force to hold it up</a:t>
            </a:r>
            <a:r>
              <a:rPr lang="en-US" b="1">
                <a:latin typeface="Maiandra GD" pitchFamily="34" charset="0"/>
              </a:rPr>
              <a:t>, </a:t>
            </a:r>
            <a:r>
              <a:rPr lang="en-US" b="1" u="sng">
                <a:latin typeface="Maiandra GD" pitchFamily="34" charset="0"/>
              </a:rPr>
              <a:t>but </a:t>
            </a:r>
            <a:r>
              <a:rPr lang="en-US" b="1">
                <a:latin typeface="Maiandra GD" pitchFamily="34" charset="0"/>
              </a:rPr>
              <a:t>the </a:t>
            </a:r>
            <a:r>
              <a:rPr lang="en-US" b="1" u="sng">
                <a:solidFill>
                  <a:srgbClr val="FFFF66"/>
                </a:solidFill>
                <a:latin typeface="Maiandra GD" pitchFamily="34" charset="0"/>
              </a:rPr>
              <a:t>bag is moving forward</a:t>
            </a:r>
            <a:r>
              <a:rPr lang="en-US" b="1">
                <a:latin typeface="Maiandra GD" pitchFamily="34" charset="0"/>
              </a:rPr>
              <a:t>.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3C52E8B-AC53-4881-8250-DEB95503F8D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D0AFCF0-396D-465F-92DB-D5A814E4D301}" type="slidenum">
              <a:rPr lang="en-US"/>
              <a:pPr/>
              <a:t>7</a:t>
            </a:fld>
            <a:endParaRPr lang="en-US"/>
          </a:p>
        </p:txBody>
      </p:sp>
      <p:pic>
        <p:nvPicPr>
          <p:cNvPr id="258061" name="Picture 13" descr="ph05se_wrk_p01_003a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04800"/>
            <a:ext cx="4960938" cy="629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>
                <a:solidFill>
                  <a:srgbClr val="FFFF66"/>
                </a:solidFill>
                <a:latin typeface="Maiandra GD" pitchFamily="34" charset="0"/>
              </a:rPr>
              <a:t>What’s work?</a:t>
            </a:r>
            <a:br>
              <a:rPr lang="en-US" u="sng">
                <a:solidFill>
                  <a:srgbClr val="FFFF66"/>
                </a:solidFill>
                <a:latin typeface="Maiandra GD" pitchFamily="34" charset="0"/>
              </a:rPr>
            </a:br>
            <a:endParaRPr lang="en-US" u="sng">
              <a:solidFill>
                <a:srgbClr val="FFFF66"/>
              </a:solidFill>
              <a:latin typeface="Maiandra GD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181600"/>
          </a:xfrm>
        </p:spPr>
        <p:txBody>
          <a:bodyPr/>
          <a:lstStyle/>
          <a:p>
            <a:r>
              <a:rPr lang="en-US" dirty="0">
                <a:latin typeface="Maiandra GD" pitchFamily="34" charset="0"/>
              </a:rPr>
              <a:t>A scientist delivers a speech to an audience of his peers. </a:t>
            </a:r>
          </a:p>
          <a:p>
            <a:r>
              <a:rPr lang="en-US" dirty="0">
                <a:latin typeface="Maiandra GD" pitchFamily="34" charset="0"/>
              </a:rPr>
              <a:t>A mother picks up her baby.</a:t>
            </a:r>
          </a:p>
          <a:p>
            <a:r>
              <a:rPr lang="en-US" dirty="0">
                <a:latin typeface="Maiandra GD" pitchFamily="34" charset="0"/>
              </a:rPr>
              <a:t>A mother carries her baby from room to room. </a:t>
            </a:r>
          </a:p>
          <a:p>
            <a:r>
              <a:rPr lang="en-US" dirty="0">
                <a:latin typeface="Maiandra GD" pitchFamily="34" charset="0"/>
              </a:rPr>
              <a:t>A body builder lifts 350 pounds above his head. </a:t>
            </a:r>
            <a:endParaRPr lang="en-US" dirty="0">
              <a:solidFill>
                <a:srgbClr val="FF0000"/>
              </a:solidFill>
              <a:latin typeface="Maiandra GD" pitchFamily="34" charset="0"/>
            </a:endParaRPr>
          </a:p>
          <a:p>
            <a:r>
              <a:rPr lang="en-US" dirty="0">
                <a:latin typeface="Maiandra GD" pitchFamily="34" charset="0"/>
              </a:rPr>
              <a:t>A woman carries a 20 kg grocery bag to her car?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D3D9BE5-02B0-4C00-8463-1647967A2B8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66"/>
                </a:solidFill>
                <a:latin typeface="Maiandra GD" pitchFamily="34" charset="0"/>
              </a:rPr>
              <a:t>What’s work?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>
                <a:latin typeface="Maiandra GD" pitchFamily="34" charset="0"/>
              </a:rPr>
              <a:t>A scientist delivers a speech to an audience of his peers. 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NO</a:t>
            </a:r>
          </a:p>
          <a:p>
            <a:r>
              <a:rPr lang="en-US">
                <a:latin typeface="Maiandra GD" pitchFamily="34" charset="0"/>
              </a:rPr>
              <a:t>A mother picks up her baby. </a:t>
            </a:r>
            <a:r>
              <a:rPr lang="en-US" sz="3600" b="1">
                <a:solidFill>
                  <a:srgbClr val="FFFF66"/>
                </a:solidFill>
                <a:latin typeface="Maiandra GD" pitchFamily="34" charset="0"/>
              </a:rPr>
              <a:t>Yes</a:t>
            </a:r>
          </a:p>
          <a:p>
            <a:r>
              <a:rPr lang="en-US">
                <a:latin typeface="Maiandra GD" pitchFamily="34" charset="0"/>
              </a:rPr>
              <a:t>A mother carries her baby from room to room.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NO</a:t>
            </a:r>
          </a:p>
          <a:p>
            <a:r>
              <a:rPr lang="en-US">
                <a:latin typeface="Maiandra GD" pitchFamily="34" charset="0"/>
              </a:rPr>
              <a:t>A body builder lifts 350 pounds above his head</a:t>
            </a:r>
            <a:r>
              <a:rPr lang="en-US" b="1">
                <a:latin typeface="Maiandra GD" pitchFamily="34" charset="0"/>
              </a:rPr>
              <a:t>.  </a:t>
            </a:r>
            <a:r>
              <a:rPr lang="en-US" sz="3600" b="1">
                <a:solidFill>
                  <a:srgbClr val="FFFF66"/>
                </a:solidFill>
                <a:latin typeface="Maiandra GD" pitchFamily="34" charset="0"/>
              </a:rPr>
              <a:t>Yes</a:t>
            </a:r>
          </a:p>
          <a:p>
            <a:r>
              <a:rPr lang="en-US">
                <a:latin typeface="Maiandra GD" pitchFamily="34" charset="0"/>
              </a:rPr>
              <a:t>A woman carries a 20 kg grocery bag to her car?  </a:t>
            </a:r>
            <a:r>
              <a:rPr lang="en-US" b="1">
                <a:solidFill>
                  <a:srgbClr val="FFFF66"/>
                </a:solidFill>
                <a:latin typeface="Maiandra GD" pitchFamily="34" charset="0"/>
              </a:rPr>
              <a:t>NO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C6A5F19-BF06-4B25-A299-68F38E8A0A1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780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Slide 1</vt:lpstr>
      <vt:lpstr>What is work?</vt:lpstr>
      <vt:lpstr>Work or Not?</vt:lpstr>
      <vt:lpstr>Slide 4</vt:lpstr>
      <vt:lpstr>What’s work?</vt:lpstr>
      <vt:lpstr>Slide 6</vt:lpstr>
      <vt:lpstr>Slide 7</vt:lpstr>
      <vt:lpstr>What’s work? </vt:lpstr>
      <vt:lpstr>What’s work?</vt:lpstr>
      <vt:lpstr>Formula for Work</vt:lpstr>
      <vt:lpstr>W=FD ~          Work = Force x Distance </vt:lpstr>
      <vt:lpstr>W=FD</vt:lpstr>
      <vt:lpstr>Power</vt:lpstr>
      <vt:lpstr>Check for Understanding</vt:lpstr>
      <vt:lpstr>Slide 15</vt:lpstr>
      <vt:lpstr>What is a Machine?</vt:lpstr>
      <vt:lpstr>Input vs. Output</vt:lpstr>
      <vt:lpstr>Mechanical Advantage (MA) (Comparing Forces)</vt:lpstr>
      <vt:lpstr>How Machines Help</vt:lpstr>
      <vt:lpstr>Mechanical Efficiency (ME) (Comparing Work Output and Input)</vt:lpstr>
      <vt:lpstr>Slide 21</vt:lpstr>
    </vt:vector>
  </TitlesOfParts>
  <Company>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bennetts</dc:creator>
  <cp:lastModifiedBy>bennetts</cp:lastModifiedBy>
  <cp:revision>2</cp:revision>
  <dcterms:created xsi:type="dcterms:W3CDTF">2011-04-28T21:33:01Z</dcterms:created>
  <dcterms:modified xsi:type="dcterms:W3CDTF">2011-04-28T21:44:37Z</dcterms:modified>
</cp:coreProperties>
</file>